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7" r:id="rId3"/>
    <p:sldId id="268" r:id="rId4"/>
    <p:sldId id="269" r:id="rId5"/>
    <p:sldId id="271" r:id="rId6"/>
    <p:sldId id="270" r:id="rId7"/>
    <p:sldId id="272" r:id="rId8"/>
    <p:sldId id="273" r:id="rId9"/>
    <p:sldId id="27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866CF-1123-4A69-044D-FD2F607EE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0638C-DC72-37D4-66A8-7219124BA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CA1C3-23D4-4816-9F8A-6F45CA4D7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B82A-C7EF-4D7F-B753-2036D25EF08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314D4-BAE5-E0BD-5447-2372C976B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2B45B-C6D4-325C-65DD-721677DE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22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25318-6FD0-D2A1-EE41-65BE2122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9BF00C-3D51-9391-4FC2-3ADE76F49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BE28C-7192-DCA3-C695-AE48A5015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B82A-C7EF-4D7F-B753-2036D25EF08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6B5C0-359A-6F56-DB4B-8C2DE11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9B3F4-8529-AA7B-1A68-99BF4D34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00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6A66DC-4307-8BD5-29FC-1DD446501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E02AB-EC1C-E708-4509-73BC18D9F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38861-9F3D-36FD-BE86-68567A3F6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B82A-C7EF-4D7F-B753-2036D25EF08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52D38-CD6C-C6AD-8E9D-7B3AC2B0F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2CCF2-AABA-20AD-43A5-337FBF8A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49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1115B-8294-30C2-521B-5D8CD34F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735C2-A74D-E871-D682-876FAF775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36F3D-4F01-7535-06FB-6009632C1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B82A-C7EF-4D7F-B753-2036D25EF08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18CA-FBB8-0AD4-7E60-802A8643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CC64A-B7DB-B15B-E099-CBE3DDC7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3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FA59-9EE7-78E8-182C-D358537D9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E5595-5C3A-FD10-35AD-D4264E37C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DAD7D-1B9D-9E20-088E-43C01246C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B82A-C7EF-4D7F-B753-2036D25EF08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27BD2-1275-2BBA-1C78-1E61FC7D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E2044-94B6-8048-2356-97422C1C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19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FC29-FAED-B7A4-041D-30F1565A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5ACF-2FDB-8FD1-75AC-F2152822A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2E562-476C-5782-D052-CD41FD242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3BA07-0433-2FC4-902C-29200489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B82A-C7EF-4D7F-B753-2036D25EF08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7A7C1-F02A-CA53-9D43-094E4F4E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90955-4773-C376-E59B-C7D6DE17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1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12747-7F38-7821-15D9-B178045B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F90F4-33A0-5081-37DE-8D3FF50E8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ED57F-FD2B-A96A-7A71-353E248D1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1F8C2C-7F3D-329B-94E0-43F507002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9646F5-DA90-0720-620D-7A3CC370E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044DA9-5772-A797-A31D-29D04473D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B82A-C7EF-4D7F-B753-2036D25EF08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3D7D4B-4EDB-03F3-E444-8211A2CBC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D03ED-5375-2069-69D1-3B133742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87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07034-BE0D-2F6F-DCA9-3BBA0CE0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06BA3-4442-E7A6-C7BA-51E77F610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B82A-C7EF-4D7F-B753-2036D25EF08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2F55DD-F5A3-78CA-9DAC-AEC5B5BE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22484-97FC-9C33-EEFF-AF0C38F1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6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88A6B6-053D-C1FC-9A6F-BEA138A10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B82A-C7EF-4D7F-B753-2036D25EF08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CF5022-35E2-844B-1E8B-616224A6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D9AE5-E0B3-3D7A-1521-45D74082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48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50BF-ACF6-F7DA-E496-AA540AD81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5D92-D0E9-06A8-AC91-B08752625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B65D5-FC52-5C23-D9B8-14E801E37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59A55-25BD-54FB-E5B1-564DF51E1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B82A-C7EF-4D7F-B753-2036D25EF08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041BA-32DA-4BA5-842E-9FCD3856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DBCA2-7F34-BB38-8A28-A6DBFBF72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6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9594A-6DDC-1C6B-0DF5-24D1D9116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30705-D8D1-57F8-AE35-2ECD2B400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D3AC6-8CF6-709B-8CCA-8102DB756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1A129D-6411-231D-2EFF-B31B6E951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B82A-C7EF-4D7F-B753-2036D25EF08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90B6D-ACAB-F44C-99DA-80794C804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8690F-BF04-EA0E-7E67-221B79EE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53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9779BC-586C-CE60-6D46-DFA28541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7A673-2B7E-847C-760B-AA26E333A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5D6BC-C870-509B-97DB-39CF3E9B0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3B82A-C7EF-4D7F-B753-2036D25EF08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2F41C-CF0B-4CD4-835A-67A96CE8C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D6E64-6FEE-2E2F-E0CE-C3C0F367B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5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10" Type="http://schemas.openxmlformats.org/officeDocument/2006/relationships/image" Target="../media/image20.png"/><Relationship Id="rId4" Type="http://schemas.openxmlformats.org/officeDocument/2006/relationships/image" Target="../media/image140.png"/><Relationship Id="rId9" Type="http://schemas.openxmlformats.org/officeDocument/2006/relationships/image" Target="../media/image1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140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9A2F4-FD27-43A3-989E-4CC94B4A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F79FC-1D44-4CB3-BD68-F280436C9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939" y="4498843"/>
            <a:ext cx="9144000" cy="137665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Machine Learning</a:t>
            </a:r>
            <a:br>
              <a:rPr lang="en-US" altLang="zh-CN" dirty="0"/>
            </a:br>
            <a:r>
              <a:rPr lang="en-US" altLang="zh-CN" dirty="0"/>
              <a:t>6. Regularization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3FFA4-F6FC-4D34-B961-E2C0BE0CF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939" y="5875498"/>
            <a:ext cx="6242620" cy="982501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zh-CN" dirty="0"/>
              <a:t>Xueyuan Gong</a:t>
            </a:r>
          </a:p>
          <a:p>
            <a:pPr algn="l"/>
            <a:r>
              <a:rPr lang="en-US" altLang="zh-CN" dirty="0"/>
              <a:t>School of Intelligent Systems Science and Engineering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52166-6B7A-4058-A0E3-EE6642F7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313" y="5165886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7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23ACD9-E4F6-43B8-B9E4-EB55A8B6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A5311C-DEF2-4F89-8407-8CF48BD7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81449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Thank you</a:t>
            </a:r>
            <a:r>
              <a:rPr lang="zh-CN" altLang="en-US" dirty="0"/>
              <a:t>！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51F8D-F781-4BC7-831F-81C066C5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100" y="531735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2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0E31D-6D51-ED65-ADF1-1DE897A2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Regularization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84BB9C11-DCC1-0DC2-9AC3-5EE6A492FB08}"/>
                  </a:ext>
                </a:extLst>
              </p:cNvPr>
              <p:cNvSpPr txBox="1"/>
              <p:nvPr/>
            </p:nvSpPr>
            <p:spPr>
              <a:xfrm>
                <a:off x="2875971" y="2495945"/>
                <a:ext cx="6440055" cy="113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84BB9C11-DCC1-0DC2-9AC3-5EE6A492F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971" y="2495945"/>
                <a:ext cx="6440055" cy="11311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76A9ABD6-9CE6-830F-8963-43BFD6C48EAD}"/>
                  </a:ext>
                </a:extLst>
              </p:cNvPr>
              <p:cNvSpPr txBox="1"/>
              <p:nvPr/>
            </p:nvSpPr>
            <p:spPr>
              <a:xfrm>
                <a:off x="838200" y="3620821"/>
                <a:ext cx="1051559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The degree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TW" sz="2400" dirty="0"/>
                  <a:t> of the polynomial controls the model's complexity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The value of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TW" sz="2400" dirty="0"/>
                  <a:t> is a hyperparameter for polynomial expansion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Restricting the number of parameters is a crude approach to controlling the model complexity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Another approach: keep the model large, but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regularize</a:t>
                </a:r>
                <a:r>
                  <a:rPr lang="en-US" altLang="zh-TW" sz="2400" dirty="0"/>
                  <a:t> it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 err="1">
                    <a:solidFill>
                      <a:srgbClr val="0070C0"/>
                    </a:solidFill>
                  </a:rPr>
                  <a:t>Regularizer</a:t>
                </a:r>
                <a:r>
                  <a:rPr lang="en-US" altLang="zh-TW" sz="2400" dirty="0"/>
                  <a:t>: a function that quantifies how much we prefer one weight vs. another</a:t>
                </a:r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76A9ABD6-9CE6-830F-8963-43BFD6C48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20821"/>
                <a:ext cx="10515599" cy="2677656"/>
              </a:xfrm>
              <a:prstGeom prst="rect">
                <a:avLst/>
              </a:prstGeom>
              <a:blipFill>
                <a:blip r:embed="rId3"/>
                <a:stretch>
                  <a:fillRect l="-812" t="-1822" r="-928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5E735915-C597-149D-9F22-42F4946F676B}"/>
                  </a:ext>
                </a:extLst>
              </p:cNvPr>
              <p:cNvSpPr txBox="1"/>
              <p:nvPr/>
            </p:nvSpPr>
            <p:spPr>
              <a:xfrm>
                <a:off x="2875971" y="1329668"/>
                <a:ext cx="6440055" cy="113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5E735915-C597-149D-9F22-42F4946F6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971" y="1329668"/>
                <a:ext cx="6440055" cy="1131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4CF3B213-0A76-78D0-8EFB-226A223C88F7}"/>
                  </a:ext>
                </a:extLst>
              </p:cNvPr>
              <p:cNvSpPr txBox="1"/>
              <p:nvPr/>
            </p:nvSpPr>
            <p:spPr>
              <a:xfrm>
                <a:off x="422429" y="2014194"/>
                <a:ext cx="15395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 features</a:t>
                </a:r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4CF3B213-0A76-78D0-8EFB-226A223C8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29" y="2014194"/>
                <a:ext cx="1539536" cy="461665"/>
              </a:xfrm>
              <a:prstGeom prst="rect">
                <a:avLst/>
              </a:prstGeom>
              <a:blipFill>
                <a:blip r:embed="rId5"/>
                <a:stretch>
                  <a:fillRect l="-791" t="-10526" r="-276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69">
            <a:extLst>
              <a:ext uri="{FF2B5EF4-FFF2-40B4-BE49-F238E27FC236}">
                <a16:creationId xmlns:a16="http://schemas.microsoft.com/office/drawing/2014/main" id="{085EA94E-A8BE-918F-3F60-97F2B413AB11}"/>
              </a:ext>
            </a:extLst>
          </p:cNvPr>
          <p:cNvSpPr txBox="1"/>
          <p:nvPr/>
        </p:nvSpPr>
        <p:spPr>
          <a:xfrm>
            <a:off x="346228" y="3111184"/>
            <a:ext cx="1691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FF0000"/>
                </a:solidFill>
              </a:rPr>
              <a:t>One feature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E371E0-B1BB-0BB2-47DC-FDECFAA3F437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 flipV="1">
            <a:off x="1961965" y="1895240"/>
            <a:ext cx="914006" cy="3497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8DE1B4-F047-D80C-FB0B-4D55EBAD1D70}"/>
              </a:ext>
            </a:extLst>
          </p:cNvPr>
          <p:cNvCxnSpPr>
            <a:cxnSpLocks/>
            <a:stCxn id="12" idx="3"/>
            <a:endCxn id="5" idx="1"/>
          </p:cNvCxnSpPr>
          <p:nvPr/>
        </p:nvCxnSpPr>
        <p:spPr>
          <a:xfrm flipV="1">
            <a:off x="2038166" y="3061517"/>
            <a:ext cx="837805" cy="2805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69">
                <a:extLst>
                  <a:ext uri="{FF2B5EF4-FFF2-40B4-BE49-F238E27FC236}">
                    <a16:creationId xmlns:a16="http://schemas.microsoft.com/office/drawing/2014/main" id="{AB6D0489-1429-F28B-02D7-CC6ED0D8E39D}"/>
                  </a:ext>
                </a:extLst>
              </p:cNvPr>
              <p:cNvSpPr txBox="1"/>
              <p:nvPr/>
            </p:nvSpPr>
            <p:spPr>
              <a:xfrm>
                <a:off x="8886549" y="546469"/>
                <a:ext cx="30912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TW" sz="2400" dirty="0">
                    <a:solidFill>
                      <a:srgbClr val="FF0000"/>
                    </a:solidFill>
                  </a:rPr>
                  <a:t>Probably overfit if parameters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features</a:t>
                </a:r>
              </a:p>
            </p:txBody>
          </p:sp>
        </mc:Choice>
        <mc:Fallback xmlns="">
          <p:sp>
            <p:nvSpPr>
              <p:cNvPr id="21" name="文字方塊 69">
                <a:extLst>
                  <a:ext uri="{FF2B5EF4-FFF2-40B4-BE49-F238E27FC236}">
                    <a16:creationId xmlns:a16="http://schemas.microsoft.com/office/drawing/2014/main" id="{AB6D0489-1429-F28B-02D7-CC6ED0D8E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549" y="546469"/>
                <a:ext cx="3091278" cy="830997"/>
              </a:xfrm>
              <a:prstGeom prst="rect">
                <a:avLst/>
              </a:prstGeom>
              <a:blipFill>
                <a:blip r:embed="rId6"/>
                <a:stretch>
                  <a:fillRect l="-3156" t="-5882" r="-2959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2924AA-3CB2-F60A-0D2D-4572BF2FFAE9}"/>
              </a:ext>
            </a:extLst>
          </p:cNvPr>
          <p:cNvCxnSpPr>
            <a:cxnSpLocks/>
            <a:stCxn id="21" idx="2"/>
            <a:endCxn id="5" idx="3"/>
          </p:cNvCxnSpPr>
          <p:nvPr/>
        </p:nvCxnSpPr>
        <p:spPr>
          <a:xfrm flipH="1">
            <a:off x="9316026" y="1377466"/>
            <a:ext cx="1116162" cy="16840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56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2DC864-2364-7760-C5F9-6C3B2BB0C7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Regularization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2DC864-2364-7760-C5F9-6C3B2BB0C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07C3D338-66FD-0248-CCA9-1434570C2BD5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515599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We can encourage the weights to be small by choosing as our </a:t>
                </a:r>
                <a:r>
                  <a:rPr lang="en-US" altLang="zh-TW" sz="2400" dirty="0" err="1"/>
                  <a:t>regularizer</a:t>
                </a:r>
                <a:r>
                  <a:rPr lang="en-US" altLang="zh-TW" sz="2400" dirty="0"/>
                  <a:t>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0070C0"/>
                    </a:solidFill>
                  </a:rPr>
                  <a:t> penalty</a:t>
                </a:r>
                <a:endParaRPr lang="en-US" altLang="zh-TW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07C3D338-66FD-0248-CCA9-1434570C2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599" cy="862608"/>
              </a:xfrm>
              <a:prstGeom prst="rect">
                <a:avLst/>
              </a:prstGeom>
              <a:blipFill>
                <a:blip r:embed="rId3"/>
                <a:stretch>
                  <a:fillRect l="-812" t="-5634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FB8C9FF7-22EF-2BF9-E4AB-8D019CE85399}"/>
                  </a:ext>
                </a:extLst>
              </p:cNvPr>
              <p:cNvSpPr txBox="1"/>
              <p:nvPr/>
            </p:nvSpPr>
            <p:spPr>
              <a:xfrm>
                <a:off x="2875968" y="2275591"/>
                <a:ext cx="6440055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FB8C9FF7-22EF-2BF9-E4AB-8D019CE85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968" y="2275591"/>
                <a:ext cx="6440055" cy="1169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69">
            <a:extLst>
              <a:ext uri="{FF2B5EF4-FFF2-40B4-BE49-F238E27FC236}">
                <a16:creationId xmlns:a16="http://schemas.microsoft.com/office/drawing/2014/main" id="{11A3CC57-2581-AD0F-1346-D804ADBAB265}"/>
              </a:ext>
            </a:extLst>
          </p:cNvPr>
          <p:cNvSpPr txBox="1"/>
          <p:nvPr/>
        </p:nvSpPr>
        <p:spPr>
          <a:xfrm>
            <a:off x="838195" y="3429000"/>
            <a:ext cx="1051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The regularized cost function makes a tradeoff between fit to the data and the norm of 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18334A78-6EEC-44D9-8CFB-7AFAFDE220DB}"/>
                  </a:ext>
                </a:extLst>
              </p:cNvPr>
              <p:cNvSpPr txBox="1"/>
              <p:nvPr/>
            </p:nvSpPr>
            <p:spPr>
              <a:xfrm>
                <a:off x="838195" y="4070455"/>
                <a:ext cx="10347669" cy="1354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TW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TW" sz="24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zh-TW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zh-TW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nary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18334A78-6EEC-44D9-8CFB-7AFAFDE22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5" y="4070455"/>
                <a:ext cx="10347669" cy="13543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60365EBB-0185-A910-EEE9-0DFD89074010}"/>
                  </a:ext>
                </a:extLst>
              </p:cNvPr>
              <p:cNvSpPr txBox="1"/>
              <p:nvPr/>
            </p:nvSpPr>
            <p:spPr>
              <a:xfrm>
                <a:off x="838194" y="5582810"/>
                <a:ext cx="1051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If you fit training data poorly, </a:t>
                </a:r>
                <a14:m>
                  <m:oMath xmlns:m="http://schemas.openxmlformats.org/officeDocument/2006/math"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</m:oMath>
                </a14:m>
                <a:r>
                  <a:rPr lang="en-US" altLang="zh-TW" sz="2400" dirty="0"/>
                  <a:t> is large. If your optimal weights have high values,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altLang="zh-TW" sz="2400" dirty="0"/>
                  <a:t> is large</a:t>
                </a:r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60365EBB-0185-A910-EEE9-0DFD89074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4" y="5582810"/>
                <a:ext cx="10515599" cy="830997"/>
              </a:xfrm>
              <a:prstGeom prst="rect">
                <a:avLst/>
              </a:prstGeom>
              <a:blipFill>
                <a:blip r:embed="rId6"/>
                <a:stretch>
                  <a:fillRect l="-754" t="-5882" r="-92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201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A50481-AF8A-D201-DECC-20B0130A3E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Intuition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Regularization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A50481-AF8A-D201-DECC-20B0130A3E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76105EC9-C52F-46F4-11E0-EADC3D5CAAC6}"/>
                  </a:ext>
                </a:extLst>
              </p:cNvPr>
              <p:cNvSpPr txBox="1"/>
              <p:nvPr/>
            </p:nvSpPr>
            <p:spPr>
              <a:xfrm>
                <a:off x="2535498" y="1690688"/>
                <a:ext cx="7121004" cy="1354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TW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TW" sz="24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zh-TW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zh-TW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nary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76105EC9-C52F-46F4-11E0-EADC3D5CA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498" y="1690688"/>
                <a:ext cx="7121004" cy="13543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35B8E53E-1D2B-7E9B-F7AA-444737A34C5D}"/>
                  </a:ext>
                </a:extLst>
              </p:cNvPr>
              <p:cNvSpPr txBox="1"/>
              <p:nvPr/>
            </p:nvSpPr>
            <p:spPr>
              <a:xfrm>
                <a:off x="838200" y="3429000"/>
                <a:ext cx="1051559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Intuitively,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400" dirty="0"/>
                  <a:t> indicates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regularization is ignored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Cambria Math" panose="02040503050406030204" pitchFamily="18" charset="0"/>
                  </a:rPr>
                  <a:t>To the opposite,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zh-TW" sz="2400" dirty="0"/>
                  <a:t> represents that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sz="2400" dirty="0"/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It brings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underfitting</a:t>
                </a:r>
                <a:r>
                  <a:rPr lang="en-US" altLang="zh-TW" sz="2400" dirty="0"/>
                  <a:t>!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Thus,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regularization controls the complexity of parameters. In other words, limit the option of functions</a:t>
                </a:r>
                <a:endParaRPr lang="en-US" altLang="zh-TW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Like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TW" sz="2400" dirty="0"/>
                  <a:t> is a hyperparameter we can tune with a validation set</a:t>
                </a:r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35B8E53E-1D2B-7E9B-F7AA-444737A34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10515599" cy="2308324"/>
              </a:xfrm>
              <a:prstGeom prst="rect">
                <a:avLst/>
              </a:prstGeom>
              <a:blipFill>
                <a:blip r:embed="rId4"/>
                <a:stretch>
                  <a:fillRect l="-812" t="-2116" r="-928" b="-5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566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CEBF4B7-BF38-F57E-D567-345A7F6BE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240" y="0"/>
            <a:ext cx="3794760" cy="37947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A50481-AF8A-D201-DECC-20B0130A3E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Intuition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Regularization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A50481-AF8A-D201-DECC-20B0130A3E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76105EC9-C52F-46F4-11E0-EADC3D5CAAC6}"/>
                  </a:ext>
                </a:extLst>
              </p:cNvPr>
              <p:cNvSpPr txBox="1"/>
              <p:nvPr/>
            </p:nvSpPr>
            <p:spPr>
              <a:xfrm>
                <a:off x="838200" y="2250203"/>
                <a:ext cx="4090415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76105EC9-C52F-46F4-11E0-EADC3D5CA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50203"/>
                <a:ext cx="4090415" cy="491738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9231C020-3A0E-AF90-34FC-DFD338753410}"/>
                  </a:ext>
                </a:extLst>
              </p:cNvPr>
              <p:cNvSpPr txBox="1"/>
              <p:nvPr/>
            </p:nvSpPr>
            <p:spPr>
              <a:xfrm>
                <a:off x="838199" y="2741941"/>
                <a:ext cx="5770302" cy="1354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TW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TW" sz="24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zh-TW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zh-TW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nary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9231C020-3A0E-AF90-34FC-DFD338753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741941"/>
                <a:ext cx="5770302" cy="13543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81088D29-636D-1832-EF53-901C1AC68503}"/>
                  </a:ext>
                </a:extLst>
              </p:cNvPr>
              <p:cNvSpPr txBox="1"/>
              <p:nvPr/>
            </p:nvSpPr>
            <p:spPr>
              <a:xfrm>
                <a:off x="838198" y="4096286"/>
                <a:ext cx="2947417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81088D29-636D-1832-EF53-901C1AC68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096286"/>
                <a:ext cx="2947417" cy="11726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98953623-F930-A0F9-467D-EED9492D1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0392" y="3333062"/>
            <a:ext cx="3721608" cy="352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58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3B35EE-6FB1-EE65-6CFD-0475059154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Gradient Descent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Regularization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3B35EE-6FB1-EE65-6CFD-047505915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02AD9BFB-5A3A-8E9E-3725-FC9DE4619C96}"/>
                  </a:ext>
                </a:extLst>
              </p:cNvPr>
              <p:cNvSpPr txBox="1"/>
              <p:nvPr/>
            </p:nvSpPr>
            <p:spPr>
              <a:xfrm>
                <a:off x="2803369" y="3611358"/>
                <a:ext cx="5844738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02AD9BFB-5A3A-8E9E-3725-FC9DE4619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369" y="3611358"/>
                <a:ext cx="5844738" cy="1172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69">
            <a:extLst>
              <a:ext uri="{FF2B5EF4-FFF2-40B4-BE49-F238E27FC236}">
                <a16:creationId xmlns:a16="http://schemas.microsoft.com/office/drawing/2014/main" id="{6E314C90-E714-2FD8-48FF-11E188F16F35}"/>
              </a:ext>
            </a:extLst>
          </p:cNvPr>
          <p:cNvSpPr txBox="1"/>
          <p:nvPr/>
        </p:nvSpPr>
        <p:spPr>
          <a:xfrm>
            <a:off x="1204354" y="1556885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CE49B6FA-256E-8C43-27BA-FBE71CF74AEB}"/>
                  </a:ext>
                </a:extLst>
              </p:cNvPr>
              <p:cNvSpPr txBox="1"/>
              <p:nvPr/>
            </p:nvSpPr>
            <p:spPr>
              <a:xfrm>
                <a:off x="838200" y="2018550"/>
                <a:ext cx="1864705" cy="113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CE49B6FA-256E-8C43-27BA-FBE71CF74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18550"/>
                <a:ext cx="1864705" cy="1131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69">
            <a:extLst>
              <a:ext uri="{FF2B5EF4-FFF2-40B4-BE49-F238E27FC236}">
                <a16:creationId xmlns:a16="http://schemas.microsoft.com/office/drawing/2014/main" id="{E135CBD2-A0CE-1939-CBC1-07175C97C98C}"/>
              </a:ext>
            </a:extLst>
          </p:cNvPr>
          <p:cNvSpPr txBox="1"/>
          <p:nvPr/>
        </p:nvSpPr>
        <p:spPr>
          <a:xfrm>
            <a:off x="4640284" y="1556885"/>
            <a:ext cx="2080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Loss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617FCC10-3294-40A6-5C86-DCC65A288F11}"/>
                  </a:ext>
                </a:extLst>
              </p:cNvPr>
              <p:cNvSpPr txBox="1"/>
              <p:nvPr/>
            </p:nvSpPr>
            <p:spPr>
              <a:xfrm>
                <a:off x="2943573" y="2024334"/>
                <a:ext cx="5498795" cy="113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617FCC10-3294-40A6-5C86-DCC65A288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573" y="2024334"/>
                <a:ext cx="5498795" cy="1131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69">
            <a:extLst>
              <a:ext uri="{FF2B5EF4-FFF2-40B4-BE49-F238E27FC236}">
                <a16:creationId xmlns:a16="http://schemas.microsoft.com/office/drawing/2014/main" id="{0566B538-FDC8-DE33-DD67-D01C8CC3F02A}"/>
              </a:ext>
            </a:extLst>
          </p:cNvPr>
          <p:cNvSpPr txBox="1"/>
          <p:nvPr/>
        </p:nvSpPr>
        <p:spPr>
          <a:xfrm>
            <a:off x="4709884" y="3149693"/>
            <a:ext cx="2031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Cost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69">
                <a:extLst>
                  <a:ext uri="{FF2B5EF4-FFF2-40B4-BE49-F238E27FC236}">
                    <a16:creationId xmlns:a16="http://schemas.microsoft.com/office/drawing/2014/main" id="{3A5E9C83-3B06-1FB4-81AF-4B1633203505}"/>
                  </a:ext>
                </a:extLst>
              </p:cNvPr>
              <p:cNvSpPr txBox="1"/>
              <p:nvPr/>
            </p:nvSpPr>
            <p:spPr>
              <a:xfrm>
                <a:off x="8256233" y="2159119"/>
                <a:ext cx="1369865" cy="867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文字方塊 69">
                <a:extLst>
                  <a:ext uri="{FF2B5EF4-FFF2-40B4-BE49-F238E27FC236}">
                    <a16:creationId xmlns:a16="http://schemas.microsoft.com/office/drawing/2014/main" id="{3A5E9C83-3B06-1FB4-81AF-4B1633203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233" y="2159119"/>
                <a:ext cx="1369865" cy="867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74D1E3-3368-331F-07ED-3139EA664DFC}"/>
                  </a:ext>
                </a:extLst>
              </p:cNvPr>
              <p:cNvSpPr txBox="1"/>
              <p:nvPr/>
            </p:nvSpPr>
            <p:spPr>
              <a:xfrm>
                <a:off x="9326504" y="2353288"/>
                <a:ext cx="2347632" cy="473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74D1E3-3368-331F-07ED-3139EA664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504" y="2353288"/>
                <a:ext cx="2347632" cy="473591"/>
              </a:xfrm>
              <a:prstGeom prst="rect">
                <a:avLst/>
              </a:prstGeom>
              <a:blipFill>
                <a:blip r:embed="rId7"/>
                <a:stretch>
                  <a:fillRect t="-128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69">
            <a:extLst>
              <a:ext uri="{FF2B5EF4-FFF2-40B4-BE49-F238E27FC236}">
                <a16:creationId xmlns:a16="http://schemas.microsoft.com/office/drawing/2014/main" id="{01CB4D21-4065-757C-8593-5C3022D55EDE}"/>
              </a:ext>
            </a:extLst>
          </p:cNvPr>
          <p:cNvSpPr txBox="1"/>
          <p:nvPr/>
        </p:nvSpPr>
        <p:spPr>
          <a:xfrm>
            <a:off x="5042640" y="4794907"/>
            <a:ext cx="1275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FF0000"/>
                </a:solidFill>
                <a:ea typeface="Cambria Math" panose="02040503050406030204" pitchFamily="18" charset="0"/>
              </a:rPr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69">
                <a:extLst>
                  <a:ext uri="{FF2B5EF4-FFF2-40B4-BE49-F238E27FC236}">
                    <a16:creationId xmlns:a16="http://schemas.microsoft.com/office/drawing/2014/main" id="{98B7B009-1BDD-6E13-BCC1-2C22536C9EEF}"/>
                  </a:ext>
                </a:extLst>
              </p:cNvPr>
              <p:cNvSpPr txBox="1"/>
              <p:nvPr/>
            </p:nvSpPr>
            <p:spPr>
              <a:xfrm>
                <a:off x="6318065" y="5486664"/>
                <a:ext cx="1372537" cy="867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文字方塊 69">
                <a:extLst>
                  <a:ext uri="{FF2B5EF4-FFF2-40B4-BE49-F238E27FC236}">
                    <a16:creationId xmlns:a16="http://schemas.microsoft.com/office/drawing/2014/main" id="{98B7B009-1BDD-6E13-BCC1-2C22536C9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065" y="5486664"/>
                <a:ext cx="1372537" cy="867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69">
                <a:extLst>
                  <a:ext uri="{FF2B5EF4-FFF2-40B4-BE49-F238E27FC236}">
                    <a16:creationId xmlns:a16="http://schemas.microsoft.com/office/drawing/2014/main" id="{76C54041-2EF7-9A63-6B87-2A759CE40E17}"/>
                  </a:ext>
                </a:extLst>
              </p:cNvPr>
              <p:cNvSpPr txBox="1"/>
              <p:nvPr/>
            </p:nvSpPr>
            <p:spPr>
              <a:xfrm>
                <a:off x="2943573" y="5523374"/>
                <a:ext cx="2531501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69">
                <a:extLst>
                  <a:ext uri="{FF2B5EF4-FFF2-40B4-BE49-F238E27FC236}">
                    <a16:creationId xmlns:a16="http://schemas.microsoft.com/office/drawing/2014/main" id="{76C54041-2EF7-9A63-6B87-2A759CE40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573" y="5523374"/>
                <a:ext cx="2531501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69">
                <a:extLst>
                  <a:ext uri="{FF2B5EF4-FFF2-40B4-BE49-F238E27FC236}">
                    <a16:creationId xmlns:a16="http://schemas.microsoft.com/office/drawing/2014/main" id="{6A540B5C-0617-F3A1-4951-68C1C05754E8}"/>
                  </a:ext>
                </a:extLst>
              </p:cNvPr>
              <p:cNvSpPr txBox="1"/>
              <p:nvPr/>
            </p:nvSpPr>
            <p:spPr>
              <a:xfrm>
                <a:off x="7434722" y="5334346"/>
                <a:ext cx="4382751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文字方塊 69">
                <a:extLst>
                  <a:ext uri="{FF2B5EF4-FFF2-40B4-BE49-F238E27FC236}">
                    <a16:creationId xmlns:a16="http://schemas.microsoft.com/office/drawing/2014/main" id="{6A540B5C-0617-F3A1-4951-68C1C0575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722" y="5334346"/>
                <a:ext cx="4382751" cy="1172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87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2DC864-2364-7760-C5F9-6C3B2BB0C7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Regularization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2DC864-2364-7760-C5F9-6C3B2BB0C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07C3D338-66FD-0248-CCA9-1434570C2BD5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515599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We can encourage the weights to be small by choosing as our </a:t>
                </a:r>
                <a:r>
                  <a:rPr lang="en-US" altLang="zh-TW" sz="2400" dirty="0" err="1"/>
                  <a:t>regularizer</a:t>
                </a:r>
                <a:r>
                  <a:rPr lang="en-US" altLang="zh-TW" sz="2400" dirty="0"/>
                  <a:t>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0070C0"/>
                    </a:solidFill>
                  </a:rPr>
                  <a:t> penalty</a:t>
                </a:r>
                <a:endParaRPr lang="en-US" altLang="zh-TW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07C3D338-66FD-0248-CCA9-1434570C2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599" cy="862608"/>
              </a:xfrm>
              <a:prstGeom prst="rect">
                <a:avLst/>
              </a:prstGeom>
              <a:blipFill>
                <a:blip r:embed="rId3"/>
                <a:stretch>
                  <a:fillRect l="-812" t="-5634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FB8C9FF7-22EF-2BF9-E4AB-8D019CE85399}"/>
                  </a:ext>
                </a:extLst>
              </p:cNvPr>
              <p:cNvSpPr txBox="1"/>
              <p:nvPr/>
            </p:nvSpPr>
            <p:spPr>
              <a:xfrm>
                <a:off x="2875968" y="2275591"/>
                <a:ext cx="6440055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FB8C9FF7-22EF-2BF9-E4AB-8D019CE85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968" y="2275591"/>
                <a:ext cx="6440055" cy="1169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69">
            <a:extLst>
              <a:ext uri="{FF2B5EF4-FFF2-40B4-BE49-F238E27FC236}">
                <a16:creationId xmlns:a16="http://schemas.microsoft.com/office/drawing/2014/main" id="{11A3CC57-2581-AD0F-1346-D804ADBAB265}"/>
              </a:ext>
            </a:extLst>
          </p:cNvPr>
          <p:cNvSpPr txBox="1"/>
          <p:nvPr/>
        </p:nvSpPr>
        <p:spPr>
          <a:xfrm>
            <a:off x="838195" y="3429000"/>
            <a:ext cx="1051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The regularized cost function makes a tradeoff between fit to the data and the norm of 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18334A78-6EEC-44D9-8CFB-7AFAFDE220DB}"/>
                  </a:ext>
                </a:extLst>
              </p:cNvPr>
              <p:cNvSpPr txBox="1"/>
              <p:nvPr/>
            </p:nvSpPr>
            <p:spPr>
              <a:xfrm>
                <a:off x="838195" y="4070455"/>
                <a:ext cx="10347669" cy="1354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TW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TW" sz="24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zh-TW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zh-TW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nary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18334A78-6EEC-44D9-8CFB-7AFAFDE22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5" y="4070455"/>
                <a:ext cx="10347669" cy="13543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60365EBB-0185-A910-EEE9-0DFD89074010}"/>
                  </a:ext>
                </a:extLst>
              </p:cNvPr>
              <p:cNvSpPr txBox="1"/>
              <p:nvPr/>
            </p:nvSpPr>
            <p:spPr>
              <a:xfrm>
                <a:off x="838194" y="5582810"/>
                <a:ext cx="1051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If you fit training data poorly, </a:t>
                </a:r>
                <a14:m>
                  <m:oMath xmlns:m="http://schemas.openxmlformats.org/officeDocument/2006/math"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</m:oMath>
                </a14:m>
                <a:r>
                  <a:rPr lang="en-US" altLang="zh-TW" sz="2400" dirty="0"/>
                  <a:t> is large. If your optimal weights have high values,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altLang="zh-TW" sz="2400" dirty="0"/>
                  <a:t> is large</a:t>
                </a:r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60365EBB-0185-A910-EEE9-0DFD89074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4" y="5582810"/>
                <a:ext cx="10515599" cy="830997"/>
              </a:xfrm>
              <a:prstGeom prst="rect">
                <a:avLst/>
              </a:prstGeom>
              <a:blipFill>
                <a:blip r:embed="rId6"/>
                <a:stretch>
                  <a:fillRect l="-754" t="-5882" r="-92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212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F0C3F03-B650-2C6E-0621-9FA0C0852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472" y="0"/>
            <a:ext cx="3843528" cy="3843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A50481-AF8A-D201-DECC-20B0130A3E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Intuition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Regularization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A50481-AF8A-D201-DECC-20B0130A3E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76105EC9-C52F-46F4-11E0-EADC3D5CAAC6}"/>
                  </a:ext>
                </a:extLst>
              </p:cNvPr>
              <p:cNvSpPr txBox="1"/>
              <p:nvPr/>
            </p:nvSpPr>
            <p:spPr>
              <a:xfrm>
                <a:off x="838200" y="2250203"/>
                <a:ext cx="4090415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76105EC9-C52F-46F4-11E0-EADC3D5CA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50203"/>
                <a:ext cx="4090415" cy="491738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9231C020-3A0E-AF90-34FC-DFD338753410}"/>
                  </a:ext>
                </a:extLst>
              </p:cNvPr>
              <p:cNvSpPr txBox="1"/>
              <p:nvPr/>
            </p:nvSpPr>
            <p:spPr>
              <a:xfrm>
                <a:off x="838199" y="2741941"/>
                <a:ext cx="5770302" cy="1354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TW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TW" sz="24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zh-TW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zh-TW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nary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9231C020-3A0E-AF90-34FC-DFD338753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741941"/>
                <a:ext cx="5770302" cy="13543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81088D29-636D-1832-EF53-901C1AC68503}"/>
                  </a:ext>
                </a:extLst>
              </p:cNvPr>
              <p:cNvSpPr txBox="1"/>
              <p:nvPr/>
            </p:nvSpPr>
            <p:spPr>
              <a:xfrm>
                <a:off x="838198" y="4096286"/>
                <a:ext cx="2947417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81088D29-636D-1832-EF53-901C1AC68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096286"/>
                <a:ext cx="2947417" cy="11726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7E179F1-3BE7-F30F-3E55-F2C081F18B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0392" y="3333062"/>
            <a:ext cx="3721608" cy="35249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3991BE0F-F2C4-52D0-6B62-8FD443A5D56B}"/>
                  </a:ext>
                </a:extLst>
              </p:cNvPr>
              <p:cNvSpPr txBox="1"/>
              <p:nvPr/>
            </p:nvSpPr>
            <p:spPr>
              <a:xfrm>
                <a:off x="838195" y="5582810"/>
                <a:ext cx="6888486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/>
                  <a:t> Regularization can be used as a </a:t>
                </a:r>
                <a:r>
                  <a:rPr lang="en-US" sz="2400" dirty="0">
                    <a:solidFill>
                      <a:srgbClr val="FF0000"/>
                    </a:solidFill>
                  </a:rPr>
                  <a:t>feature selector</a:t>
                </a:r>
                <a:endParaRPr lang="en-US" altLang="zh-TW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3991BE0F-F2C4-52D0-6B62-8FD443A5D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5" y="5582810"/>
                <a:ext cx="6888486" cy="470000"/>
              </a:xfrm>
              <a:prstGeom prst="rect">
                <a:avLst/>
              </a:prstGeom>
              <a:blipFill>
                <a:blip r:embed="rId8"/>
                <a:stretch>
                  <a:fillRect l="-1149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67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3B35EE-6FB1-EE65-6CFD-0475059154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Gradient Descent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Regularization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3B35EE-6FB1-EE65-6CFD-047505915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02AD9BFB-5A3A-8E9E-3725-FC9DE4619C96}"/>
                  </a:ext>
                </a:extLst>
              </p:cNvPr>
              <p:cNvSpPr txBox="1"/>
              <p:nvPr/>
            </p:nvSpPr>
            <p:spPr>
              <a:xfrm>
                <a:off x="2511139" y="3613104"/>
                <a:ext cx="5844738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02AD9BFB-5A3A-8E9E-3725-FC9DE4619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139" y="3613104"/>
                <a:ext cx="5844738" cy="1172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69">
            <a:extLst>
              <a:ext uri="{FF2B5EF4-FFF2-40B4-BE49-F238E27FC236}">
                <a16:creationId xmlns:a16="http://schemas.microsoft.com/office/drawing/2014/main" id="{6E314C90-E714-2FD8-48FF-11E188F16F35}"/>
              </a:ext>
            </a:extLst>
          </p:cNvPr>
          <p:cNvSpPr txBox="1"/>
          <p:nvPr/>
        </p:nvSpPr>
        <p:spPr>
          <a:xfrm>
            <a:off x="1204354" y="1556885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CE49B6FA-256E-8C43-27BA-FBE71CF74AEB}"/>
                  </a:ext>
                </a:extLst>
              </p:cNvPr>
              <p:cNvSpPr txBox="1"/>
              <p:nvPr/>
            </p:nvSpPr>
            <p:spPr>
              <a:xfrm>
                <a:off x="838200" y="2018550"/>
                <a:ext cx="1864705" cy="113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CE49B6FA-256E-8C43-27BA-FBE71CF74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18550"/>
                <a:ext cx="1864705" cy="1131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69">
            <a:extLst>
              <a:ext uri="{FF2B5EF4-FFF2-40B4-BE49-F238E27FC236}">
                <a16:creationId xmlns:a16="http://schemas.microsoft.com/office/drawing/2014/main" id="{E135CBD2-A0CE-1939-CBC1-07175C97C98C}"/>
              </a:ext>
            </a:extLst>
          </p:cNvPr>
          <p:cNvSpPr txBox="1"/>
          <p:nvPr/>
        </p:nvSpPr>
        <p:spPr>
          <a:xfrm>
            <a:off x="4640284" y="1556885"/>
            <a:ext cx="2080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Loss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617FCC10-3294-40A6-5C86-DCC65A288F11}"/>
                  </a:ext>
                </a:extLst>
              </p:cNvPr>
              <p:cNvSpPr txBox="1"/>
              <p:nvPr/>
            </p:nvSpPr>
            <p:spPr>
              <a:xfrm>
                <a:off x="2425413" y="2013090"/>
                <a:ext cx="5498795" cy="113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617FCC10-3294-40A6-5C86-DCC65A288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413" y="2013090"/>
                <a:ext cx="5498795" cy="1131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69">
            <a:extLst>
              <a:ext uri="{FF2B5EF4-FFF2-40B4-BE49-F238E27FC236}">
                <a16:creationId xmlns:a16="http://schemas.microsoft.com/office/drawing/2014/main" id="{0566B538-FDC8-DE33-DD67-D01C8CC3F02A}"/>
              </a:ext>
            </a:extLst>
          </p:cNvPr>
          <p:cNvSpPr txBox="1"/>
          <p:nvPr/>
        </p:nvSpPr>
        <p:spPr>
          <a:xfrm>
            <a:off x="4709884" y="3149693"/>
            <a:ext cx="2031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Cost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69">
                <a:extLst>
                  <a:ext uri="{FF2B5EF4-FFF2-40B4-BE49-F238E27FC236}">
                    <a16:creationId xmlns:a16="http://schemas.microsoft.com/office/drawing/2014/main" id="{3A5E9C83-3B06-1FB4-81AF-4B1633203505}"/>
                  </a:ext>
                </a:extLst>
              </p:cNvPr>
              <p:cNvSpPr txBox="1"/>
              <p:nvPr/>
            </p:nvSpPr>
            <p:spPr>
              <a:xfrm>
                <a:off x="7738073" y="2147875"/>
                <a:ext cx="1369865" cy="867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文字方塊 69">
                <a:extLst>
                  <a:ext uri="{FF2B5EF4-FFF2-40B4-BE49-F238E27FC236}">
                    <a16:creationId xmlns:a16="http://schemas.microsoft.com/office/drawing/2014/main" id="{3A5E9C83-3B06-1FB4-81AF-4B1633203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073" y="2147875"/>
                <a:ext cx="1369865" cy="867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74D1E3-3368-331F-07ED-3139EA664DFC}"/>
                  </a:ext>
                </a:extLst>
              </p:cNvPr>
              <p:cNvSpPr txBox="1"/>
              <p:nvPr/>
            </p:nvSpPr>
            <p:spPr>
              <a:xfrm>
                <a:off x="8808344" y="2342044"/>
                <a:ext cx="3383656" cy="473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74D1E3-3368-331F-07ED-3139EA664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344" y="2342044"/>
                <a:ext cx="3383656" cy="473591"/>
              </a:xfrm>
              <a:prstGeom prst="rect">
                <a:avLst/>
              </a:prstGeom>
              <a:blipFill>
                <a:blip r:embed="rId7"/>
                <a:stretch>
                  <a:fillRect t="-12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69">
            <a:extLst>
              <a:ext uri="{FF2B5EF4-FFF2-40B4-BE49-F238E27FC236}">
                <a16:creationId xmlns:a16="http://schemas.microsoft.com/office/drawing/2014/main" id="{01CB4D21-4065-757C-8593-5C3022D55EDE}"/>
              </a:ext>
            </a:extLst>
          </p:cNvPr>
          <p:cNvSpPr txBox="1"/>
          <p:nvPr/>
        </p:nvSpPr>
        <p:spPr>
          <a:xfrm>
            <a:off x="5042640" y="4794907"/>
            <a:ext cx="1275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FF0000"/>
                </a:solidFill>
                <a:ea typeface="Cambria Math" panose="02040503050406030204" pitchFamily="18" charset="0"/>
              </a:rPr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69">
                <a:extLst>
                  <a:ext uri="{FF2B5EF4-FFF2-40B4-BE49-F238E27FC236}">
                    <a16:creationId xmlns:a16="http://schemas.microsoft.com/office/drawing/2014/main" id="{98B7B009-1BDD-6E13-BCC1-2C22536C9EEF}"/>
                  </a:ext>
                </a:extLst>
              </p:cNvPr>
              <p:cNvSpPr txBox="1"/>
              <p:nvPr/>
            </p:nvSpPr>
            <p:spPr>
              <a:xfrm>
                <a:off x="5885631" y="5531793"/>
                <a:ext cx="1372537" cy="867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文字方塊 69">
                <a:extLst>
                  <a:ext uri="{FF2B5EF4-FFF2-40B4-BE49-F238E27FC236}">
                    <a16:creationId xmlns:a16="http://schemas.microsoft.com/office/drawing/2014/main" id="{98B7B009-1BDD-6E13-BCC1-2C22536C9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631" y="5531793"/>
                <a:ext cx="1372537" cy="867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69">
                <a:extLst>
                  <a:ext uri="{FF2B5EF4-FFF2-40B4-BE49-F238E27FC236}">
                    <a16:creationId xmlns:a16="http://schemas.microsoft.com/office/drawing/2014/main" id="{76C54041-2EF7-9A63-6B87-2A759CE40E17}"/>
                  </a:ext>
                </a:extLst>
              </p:cNvPr>
              <p:cNvSpPr txBox="1"/>
              <p:nvPr/>
            </p:nvSpPr>
            <p:spPr>
              <a:xfrm>
                <a:off x="2511139" y="5568503"/>
                <a:ext cx="2531501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69">
                <a:extLst>
                  <a:ext uri="{FF2B5EF4-FFF2-40B4-BE49-F238E27FC236}">
                    <a16:creationId xmlns:a16="http://schemas.microsoft.com/office/drawing/2014/main" id="{76C54041-2EF7-9A63-6B87-2A759CE40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139" y="5568503"/>
                <a:ext cx="2531501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69">
                <a:extLst>
                  <a:ext uri="{FF2B5EF4-FFF2-40B4-BE49-F238E27FC236}">
                    <a16:creationId xmlns:a16="http://schemas.microsoft.com/office/drawing/2014/main" id="{6A540B5C-0617-F3A1-4951-68C1C05754E8}"/>
                  </a:ext>
                </a:extLst>
              </p:cNvPr>
              <p:cNvSpPr txBox="1"/>
              <p:nvPr/>
            </p:nvSpPr>
            <p:spPr>
              <a:xfrm>
                <a:off x="7002288" y="5379475"/>
                <a:ext cx="5284582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文字方塊 69">
                <a:extLst>
                  <a:ext uri="{FF2B5EF4-FFF2-40B4-BE49-F238E27FC236}">
                    <a16:creationId xmlns:a16="http://schemas.microsoft.com/office/drawing/2014/main" id="{6A540B5C-0617-F3A1-4951-68C1C0575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288" y="5379475"/>
                <a:ext cx="5284582" cy="1172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3">
                <a:extLst>
                  <a:ext uri="{FF2B5EF4-FFF2-40B4-BE49-F238E27FC236}">
                    <a16:creationId xmlns:a16="http://schemas.microsoft.com/office/drawing/2014/main" id="{9C8CD2A7-32BA-3ABC-3E5C-E11906A6D7EC}"/>
                  </a:ext>
                </a:extLst>
              </p:cNvPr>
              <p:cNvSpPr txBox="1"/>
              <p:nvPr/>
            </p:nvSpPr>
            <p:spPr>
              <a:xfrm>
                <a:off x="8721729" y="1378606"/>
                <a:ext cx="3383656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{"/>
                          <m:endChr m:val="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+1, 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−1, </m:t>
                              </m:r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3">
                <a:extLst>
                  <a:ext uri="{FF2B5EF4-FFF2-40B4-BE49-F238E27FC236}">
                    <a16:creationId xmlns:a16="http://schemas.microsoft.com/office/drawing/2014/main" id="{9C8CD2A7-32BA-3ABC-3E5C-E11906A6D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729" y="1378606"/>
                <a:ext cx="3383656" cy="9161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560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510</Words>
  <Application>Microsoft Office PowerPoint</Application>
  <PresentationFormat>宽屏</PresentationFormat>
  <Paragraphs>70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Machine Learning 6. Regularization</vt:lpstr>
      <vt:lpstr>Regularization</vt:lpstr>
      <vt:lpstr>L^2 Regularization</vt:lpstr>
      <vt:lpstr>Intuition for L^2 Regularization</vt:lpstr>
      <vt:lpstr>Intuition L^2 Regularization</vt:lpstr>
      <vt:lpstr>Gradient Descent for L^2 Regularization</vt:lpstr>
      <vt:lpstr>L^1 Regularization</vt:lpstr>
      <vt:lpstr>Intuition for L^1 Regularization</vt:lpstr>
      <vt:lpstr>Gradient Descent for L^1 Regularization</vt:lpstr>
      <vt:lpstr>Thank you！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6. Regularization</dc:title>
  <dc:creator>GONG Xueyuan</dc:creator>
  <cp:lastModifiedBy>Xueyuan GONG</cp:lastModifiedBy>
  <cp:revision>96</cp:revision>
  <dcterms:created xsi:type="dcterms:W3CDTF">2022-09-05T10:04:10Z</dcterms:created>
  <dcterms:modified xsi:type="dcterms:W3CDTF">2023-10-06T06:44:33Z</dcterms:modified>
</cp:coreProperties>
</file>